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roxima Nova"/>
      <p:regular r:id="rId31"/>
      <p:bold r:id="rId32"/>
      <p:italic r:id="rId33"/>
      <p:boldItalic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796F61-A608-4346-9D2C-3DF607117E11}">
  <a:tblStyle styleId="{CF796F61-A608-4346-9D2C-3DF607117E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italic.fntdata"/><Relationship Id="rId10" Type="http://schemas.openxmlformats.org/officeDocument/2006/relationships/slide" Target="slides/slide4.xml"/><Relationship Id="rId32" Type="http://schemas.openxmlformats.org/officeDocument/2006/relationships/font" Target="fonts/ProximaNova-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ProximaNova-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bad2c251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bad2c251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bad2c251b_1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bad2c251b_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https://www.ijeast.com/papers/606-609,Tesma403,IJEAST.pdf</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bad2c251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bad2c251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bad2c251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bad2c251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bad2c251b_1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bad2c251b_1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animate for each bullet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bad2c251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bad2c251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accurately controlling SOC for each sell in our battery </a:t>
            </a:r>
            <a:r>
              <a:rPr lang="en"/>
              <a:t>management</a:t>
            </a:r>
            <a:r>
              <a:rPr lang="en"/>
              <a:t> system. It maintains all cells in the pack at their max capacity with equal voltage using individual cell balancing and cell voltage and current through cells. These values are also monitored to get an estimate of State of Heatlh of battery. Thus increasing overall </a:t>
            </a:r>
            <a:r>
              <a:rPr lang="en"/>
              <a:t>efficiency</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bad2c251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bad2c251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bad2c251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bad2c251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specs of our robot was decided by solid analysis and simulation. We used various tools like Vrep and Ansys to come chose optimal values.  </a:t>
            </a:r>
            <a:r>
              <a:rPr lang="en" sz="1600">
                <a:solidFill>
                  <a:schemeClr val="dk1"/>
                </a:solidFill>
                <a:highlight>
                  <a:schemeClr val="lt1"/>
                </a:highlight>
                <a:latin typeface="Proxima Nova"/>
                <a:ea typeface="Proxima Nova"/>
                <a:cs typeface="Proxima Nova"/>
                <a:sym typeface="Proxima Nova"/>
              </a:rPr>
              <a:t>From the simulation of the climbing mechanism, we calculated the torque of the motor used in the lead screw.</a:t>
            </a:r>
            <a:endParaRPr sz="1600">
              <a:solidFill>
                <a:schemeClr val="dk1"/>
              </a:solidFill>
              <a:highlight>
                <a:schemeClr val="lt1"/>
              </a:highlight>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bad2c251b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bad2c251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bad2c251b_1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bad2c251b_1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bad2c251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bad2c251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bad2c251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bad2c251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bad2c251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bad2c251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bad2c251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bad2c251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bad2c251b_1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bad2c251b_1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ad2c251b_1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ad2c251b_1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bad2c251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bad2c251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bad2c251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ad2c251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661275" y="80375"/>
            <a:ext cx="4426500" cy="5063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document/d/155Td25UUuXBSXyGEgGdI5o_I9jt1eZFJVhZ0GJwlylk/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bit.ly/3d8apFj"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gif"/><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FarmBot </a:t>
            </a:r>
            <a:endParaRPr>
              <a:solidFill>
                <a:srgbClr val="980000"/>
              </a:solidFill>
            </a:endParaRPr>
          </a:p>
        </p:txBody>
      </p:sp>
      <p:sp>
        <p:nvSpPr>
          <p:cNvPr id="60" name="Google Shape;60;p13"/>
          <p:cNvSpPr txBox="1"/>
          <p:nvPr>
            <p:ph idx="1" type="subTitle"/>
          </p:nvPr>
        </p:nvSpPr>
        <p:spPr>
          <a:xfrm>
            <a:off x="510450" y="3182332"/>
            <a:ext cx="8123100" cy="10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Agrobot Design Innovation Challenge</a:t>
            </a:r>
            <a:endParaRPr/>
          </a:p>
          <a:p>
            <a:pPr indent="0" lvl="0" marL="0" rtl="0" algn="l">
              <a:spcBef>
                <a:spcPts val="0"/>
              </a:spcBef>
              <a:spcAft>
                <a:spcPts val="0"/>
              </a:spcAft>
              <a:buNone/>
            </a:pPr>
            <a:r>
              <a:rPr b="1" lang="en"/>
              <a:t>Inter IIT Tech Meet 9.0</a:t>
            </a:r>
            <a:endParaRPr b="1"/>
          </a:p>
        </p:txBody>
      </p:sp>
      <p:pic>
        <p:nvPicPr>
          <p:cNvPr id="61" name="Google Shape;61;p13"/>
          <p:cNvPicPr preferRelativeResize="0"/>
          <p:nvPr/>
        </p:nvPicPr>
        <p:blipFill>
          <a:blip r:embed="rId3">
            <a:alphaModFix/>
          </a:blip>
          <a:stretch>
            <a:fillRect/>
          </a:stretch>
        </p:blipFill>
        <p:spPr>
          <a:xfrm>
            <a:off x="4635150" y="59200"/>
            <a:ext cx="2922201" cy="2918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12125" y="280750"/>
            <a:ext cx="4045200" cy="62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500"/>
              <a:t>Weed removal</a:t>
            </a:r>
            <a:endParaRPr b="1" sz="2500"/>
          </a:p>
        </p:txBody>
      </p:sp>
      <p:sp>
        <p:nvSpPr>
          <p:cNvPr id="131" name="Google Shape;131;p22"/>
          <p:cNvSpPr txBox="1"/>
          <p:nvPr>
            <p:ph idx="2" type="body"/>
          </p:nvPr>
        </p:nvSpPr>
        <p:spPr>
          <a:xfrm>
            <a:off x="4661275" y="80375"/>
            <a:ext cx="4426500" cy="5063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We use Computer vision algorithms to differentiate and detect the </a:t>
            </a:r>
            <a:r>
              <a:rPr lang="en"/>
              <a:t>position</a:t>
            </a:r>
            <a:r>
              <a:rPr lang="en"/>
              <a:t> of weed.</a:t>
            </a:r>
            <a:endParaRPr/>
          </a:p>
          <a:p>
            <a:pPr indent="-342900" lvl="0" marL="457200" rtl="0" algn="l">
              <a:spcBef>
                <a:spcPts val="0"/>
              </a:spcBef>
              <a:spcAft>
                <a:spcPts val="0"/>
              </a:spcAft>
              <a:buSzPts val="1800"/>
              <a:buChar char="●"/>
            </a:pPr>
            <a:r>
              <a:rPr lang="en"/>
              <a:t>The robot can eliminate weeds both </a:t>
            </a:r>
            <a:r>
              <a:rPr b="1" lang="en"/>
              <a:t>chemically and mechanically. </a:t>
            </a:r>
            <a:endParaRPr b="1"/>
          </a:p>
          <a:p>
            <a:pPr indent="-342900" lvl="0" marL="457200" rtl="0" algn="l">
              <a:spcBef>
                <a:spcPts val="0"/>
              </a:spcBef>
              <a:spcAft>
                <a:spcPts val="0"/>
              </a:spcAft>
              <a:buSzPts val="1800"/>
              <a:buChar char="●"/>
            </a:pPr>
            <a:r>
              <a:rPr lang="en"/>
              <a:t>We use 3 motors in delta mechanism to provide movement of the grabber claw which is used to pluck out the weeds. There is </a:t>
            </a:r>
            <a:r>
              <a:rPr lang="en"/>
              <a:t>a</a:t>
            </a:r>
            <a:r>
              <a:rPr b="1" lang="en"/>
              <a:t> herbicide pump</a:t>
            </a:r>
            <a:r>
              <a:rPr lang="en"/>
              <a:t> attached to it too. </a:t>
            </a:r>
            <a:endParaRPr/>
          </a:p>
        </p:txBody>
      </p:sp>
      <p:sp>
        <p:nvSpPr>
          <p:cNvPr id="132" name="Google Shape;132;p2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Add image</a:t>
            </a:r>
            <a:endParaRPr/>
          </a:p>
        </p:txBody>
      </p:sp>
      <p:pic>
        <p:nvPicPr>
          <p:cNvPr id="133" name="Google Shape;133;p22"/>
          <p:cNvPicPr preferRelativeResize="0"/>
          <p:nvPr/>
        </p:nvPicPr>
        <p:blipFill>
          <a:blip r:embed="rId3">
            <a:alphaModFix/>
          </a:blip>
          <a:stretch>
            <a:fillRect/>
          </a:stretch>
        </p:blipFill>
        <p:spPr>
          <a:xfrm>
            <a:off x="80125" y="1338838"/>
            <a:ext cx="4377200" cy="24658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434343"/>
                </a:solidFill>
              </a:rPr>
              <a:t>Algorithm</a:t>
            </a:r>
            <a:r>
              <a:rPr b="1" lang="en">
                <a:solidFill>
                  <a:srgbClr val="434343"/>
                </a:solidFill>
              </a:rPr>
              <a:t> for Weed Detection</a:t>
            </a:r>
            <a:endParaRPr b="1">
              <a:solidFill>
                <a:srgbClr val="434343"/>
              </a:solidFill>
            </a:endParaRPr>
          </a:p>
        </p:txBody>
      </p:sp>
      <p:pic>
        <p:nvPicPr>
          <p:cNvPr id="139" name="Google Shape;139;p23"/>
          <p:cNvPicPr preferRelativeResize="0"/>
          <p:nvPr/>
        </p:nvPicPr>
        <p:blipFill>
          <a:blip r:embed="rId3">
            <a:alphaModFix/>
          </a:blip>
          <a:stretch>
            <a:fillRect/>
          </a:stretch>
        </p:blipFill>
        <p:spPr>
          <a:xfrm>
            <a:off x="539050" y="1170125"/>
            <a:ext cx="7996025" cy="364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Hardware Specifications and Cost Analysis</a:t>
            </a:r>
            <a:endParaRPr b="1"/>
          </a:p>
        </p:txBody>
      </p:sp>
      <p:graphicFrame>
        <p:nvGraphicFramePr>
          <p:cNvPr id="145" name="Google Shape;145;p24"/>
          <p:cNvGraphicFramePr/>
          <p:nvPr/>
        </p:nvGraphicFramePr>
        <p:xfrm>
          <a:off x="704613" y="1284238"/>
          <a:ext cx="3000000" cy="3000000"/>
        </p:xfrm>
        <a:graphic>
          <a:graphicData uri="http://schemas.openxmlformats.org/drawingml/2006/table">
            <a:tbl>
              <a:tblPr>
                <a:noFill/>
                <a:tableStyleId>{CF796F61-A608-4346-9D2C-3DF607117E11}</a:tableStyleId>
              </a:tblPr>
              <a:tblGrid>
                <a:gridCol w="2144400"/>
                <a:gridCol w="1561900"/>
                <a:gridCol w="2417050"/>
                <a:gridCol w="1611425"/>
              </a:tblGrid>
              <a:tr h="379975">
                <a:tc>
                  <a:txBody>
                    <a:bodyPr/>
                    <a:lstStyle/>
                    <a:p>
                      <a:pPr indent="0" lvl="0" marL="0" rtl="0" algn="ctr">
                        <a:spcBef>
                          <a:spcPts val="0"/>
                        </a:spcBef>
                        <a:spcAft>
                          <a:spcPts val="0"/>
                        </a:spcAft>
                        <a:buNone/>
                      </a:pPr>
                      <a:r>
                        <a:rPr b="1" lang="en">
                          <a:solidFill>
                            <a:srgbClr val="434343"/>
                          </a:solidFill>
                        </a:rPr>
                        <a:t>Module Name</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B7B7B7"/>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rPr>
                        <a:t>Material Used</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rPr>
                        <a:t>Major Dimensions (in cm)</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rPr>
                        <a:t>Total cost( in Rs)</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9975">
                <a:tc>
                  <a:txBody>
                    <a:bodyPr/>
                    <a:lstStyle/>
                    <a:p>
                      <a:pPr indent="0" lvl="0" marL="0" rtl="0" algn="ctr">
                        <a:spcBef>
                          <a:spcPts val="0"/>
                        </a:spcBef>
                        <a:spcAft>
                          <a:spcPts val="0"/>
                        </a:spcAft>
                        <a:buNone/>
                      </a:pPr>
                      <a:r>
                        <a:rPr lang="en">
                          <a:solidFill>
                            <a:srgbClr val="434343"/>
                          </a:solidFill>
                        </a:rPr>
                        <a:t>Main Bot</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434343"/>
                          </a:solidFill>
                        </a:rPr>
                        <a:t>Al, S.S</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434343"/>
                          </a:solidFill>
                        </a:rPr>
                        <a:t>(270,155, 360)</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434343"/>
                          </a:solidFill>
                        </a:rPr>
                        <a:t>2,55,000</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r>
              <a:tr h="379975">
                <a:tc>
                  <a:txBody>
                    <a:bodyPr/>
                    <a:lstStyle/>
                    <a:p>
                      <a:pPr indent="0" lvl="0" marL="0" rtl="0" algn="ctr">
                        <a:spcBef>
                          <a:spcPts val="0"/>
                        </a:spcBef>
                        <a:spcAft>
                          <a:spcPts val="0"/>
                        </a:spcAft>
                        <a:buNone/>
                      </a:pPr>
                      <a:r>
                        <a:rPr lang="en">
                          <a:solidFill>
                            <a:srgbClr val="434343"/>
                          </a:solidFill>
                        </a:rPr>
                        <a:t>Weeding module</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Al</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(70,70,72)</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18,200</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79975">
                <a:tc>
                  <a:txBody>
                    <a:bodyPr/>
                    <a:lstStyle/>
                    <a:p>
                      <a:pPr indent="0" lvl="0" marL="0" rtl="0" algn="ctr">
                        <a:spcBef>
                          <a:spcPts val="0"/>
                        </a:spcBef>
                        <a:spcAft>
                          <a:spcPts val="0"/>
                        </a:spcAft>
                        <a:buNone/>
                      </a:pPr>
                      <a:r>
                        <a:rPr lang="en">
                          <a:solidFill>
                            <a:srgbClr val="434343"/>
                          </a:solidFill>
                        </a:rPr>
                        <a:t>Ploughing and Seeding module </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Al, Plastic, S.S</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(128, 180, 77)</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434343"/>
                          </a:solidFill>
                        </a:rPr>
                        <a:t>51,000</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79975">
                <a:tc>
                  <a:txBody>
                    <a:bodyPr/>
                    <a:lstStyle/>
                    <a:p>
                      <a:pPr indent="0" lvl="0" marL="0" rtl="0" algn="ctr">
                        <a:spcBef>
                          <a:spcPts val="0"/>
                        </a:spcBef>
                        <a:spcAft>
                          <a:spcPts val="0"/>
                        </a:spcAft>
                        <a:buNone/>
                      </a:pPr>
                      <a:r>
                        <a:rPr lang="en">
                          <a:solidFill>
                            <a:srgbClr val="434343"/>
                          </a:solidFill>
                        </a:rPr>
                        <a:t>Transplantation module </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34343"/>
                          </a:solidFill>
                        </a:rPr>
                        <a:t>Al, rubber</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34343"/>
                          </a:solidFill>
                        </a:rPr>
                        <a:t>(128, 180, 77)</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434343"/>
                          </a:solidFill>
                        </a:rPr>
                        <a:t>9,500</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r>
              <a:tr h="379975">
                <a:tc>
                  <a:txBody>
                    <a:bodyPr/>
                    <a:lstStyle/>
                    <a:p>
                      <a:pPr indent="0" lvl="0" marL="0" rtl="0" algn="ctr">
                        <a:spcBef>
                          <a:spcPts val="0"/>
                        </a:spcBef>
                        <a:spcAft>
                          <a:spcPts val="0"/>
                        </a:spcAft>
                        <a:buNone/>
                      </a:pPr>
                      <a:r>
                        <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rPr>
                        <a:t>Total</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rPr>
                        <a:t>3,33,700</a:t>
                      </a:r>
                      <a:endParaRPr b="1">
                        <a:solidFill>
                          <a:srgbClr val="434343"/>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00FF00"/>
                    </a:solidFill>
                  </a:tcPr>
                </a:tc>
              </a:tr>
            </a:tbl>
          </a:graphicData>
        </a:graphic>
      </p:graphicFrame>
      <p:sp>
        <p:nvSpPr>
          <p:cNvPr id="146" name="Google Shape;146;p24"/>
          <p:cNvSpPr txBox="1"/>
          <p:nvPr/>
        </p:nvSpPr>
        <p:spPr>
          <a:xfrm>
            <a:off x="700300" y="4141375"/>
            <a:ext cx="79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Proxima Nova"/>
                <a:ea typeface="Proxima Nova"/>
                <a:cs typeface="Proxima Nova"/>
                <a:sym typeface="Proxima Nova"/>
              </a:rPr>
              <a:t>A more detailed cost analysis and hardware specifications can be found </a:t>
            </a:r>
            <a:r>
              <a:rPr lang="en" u="sng">
                <a:solidFill>
                  <a:srgbClr val="434343"/>
                </a:solidFill>
                <a:latin typeface="Proxima Nova"/>
                <a:ea typeface="Proxima Nova"/>
                <a:cs typeface="Proxima Nova"/>
                <a:sym typeface="Proxima Nova"/>
                <a:hlinkClick r:id="rId3">
                  <a:extLst>
                    <a:ext uri="{A12FA001-AC4F-418D-AE19-62706E023703}">
                      <ahyp:hlinkClr val="tx"/>
                    </a:ext>
                  </a:extLst>
                </a:hlinkClick>
              </a:rPr>
              <a:t>here</a:t>
            </a:r>
            <a:r>
              <a:rPr lang="en">
                <a:solidFill>
                  <a:srgbClr val="434343"/>
                </a:solidFill>
                <a:latin typeface="Proxima Nova"/>
                <a:ea typeface="Proxima Nova"/>
                <a:cs typeface="Proxima Nova"/>
                <a:sym typeface="Proxima Nova"/>
              </a:rPr>
              <a:t>.</a:t>
            </a:r>
            <a:endParaRPr>
              <a:solidFill>
                <a:srgbClr val="43434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Electrical 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Remote Control</a:t>
            </a:r>
            <a:endParaRPr b="1"/>
          </a:p>
        </p:txBody>
      </p:sp>
      <p:sp>
        <p:nvSpPr>
          <p:cNvPr id="157" name="Google Shape;157;p26"/>
          <p:cNvSpPr txBox="1"/>
          <p:nvPr>
            <p:ph idx="1" type="body"/>
          </p:nvPr>
        </p:nvSpPr>
        <p:spPr>
          <a:xfrm>
            <a:off x="311700" y="3513875"/>
            <a:ext cx="5168700" cy="155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rPr lang="en">
                <a:solidFill>
                  <a:srgbClr val="434343"/>
                </a:solidFill>
              </a:rPr>
              <a:t>   3.</a:t>
            </a:r>
            <a:r>
              <a:rPr lang="en">
                <a:solidFill>
                  <a:srgbClr val="434343"/>
                </a:solidFill>
              </a:rPr>
              <a:t>There are </a:t>
            </a:r>
            <a:r>
              <a:rPr b="1" lang="en">
                <a:solidFill>
                  <a:srgbClr val="434343"/>
                </a:solidFill>
              </a:rPr>
              <a:t>start-stop buttons </a:t>
            </a:r>
            <a:r>
              <a:rPr lang="en">
                <a:solidFill>
                  <a:srgbClr val="434343"/>
                </a:solidFill>
              </a:rPr>
              <a:t>for autonomous movement:</a:t>
            </a:r>
            <a:endParaRPr>
              <a:solidFill>
                <a:srgbClr val="434343"/>
              </a:solidFill>
            </a:endParaRPr>
          </a:p>
          <a:p>
            <a:pPr indent="-317500" lvl="1" marL="914400" rtl="0" algn="l">
              <a:spcBef>
                <a:spcPts val="0"/>
              </a:spcBef>
              <a:spcAft>
                <a:spcPts val="0"/>
              </a:spcAft>
              <a:buClr>
                <a:srgbClr val="434343"/>
              </a:buClr>
              <a:buSzPts val="1400"/>
              <a:buChar char="○"/>
            </a:pPr>
            <a:r>
              <a:rPr lang="en" sz="1400">
                <a:solidFill>
                  <a:srgbClr val="434343"/>
                </a:solidFill>
              </a:rPr>
              <a:t>Delta for plucking and </a:t>
            </a:r>
            <a:endParaRPr sz="1400">
              <a:solidFill>
                <a:srgbClr val="434343"/>
              </a:solidFill>
            </a:endParaRPr>
          </a:p>
          <a:p>
            <a:pPr indent="-317500" lvl="1" marL="914400" rtl="0" algn="l">
              <a:spcBef>
                <a:spcPts val="0"/>
              </a:spcBef>
              <a:spcAft>
                <a:spcPts val="0"/>
              </a:spcAft>
              <a:buClr>
                <a:srgbClr val="434343"/>
              </a:buClr>
              <a:buSzPts val="1400"/>
              <a:buChar char="○"/>
            </a:pPr>
            <a:r>
              <a:rPr lang="en" sz="1400">
                <a:solidFill>
                  <a:srgbClr val="434343"/>
                </a:solidFill>
              </a:rPr>
              <a:t>Herbicide spray on weeds</a:t>
            </a:r>
            <a:endParaRPr sz="1400">
              <a:solidFill>
                <a:srgbClr val="434343"/>
              </a:solidFill>
            </a:endParaRPr>
          </a:p>
          <a:p>
            <a:pPr indent="-317500" lvl="1" marL="914400" rtl="0" algn="l">
              <a:spcBef>
                <a:spcPts val="0"/>
              </a:spcBef>
              <a:spcAft>
                <a:spcPts val="0"/>
              </a:spcAft>
              <a:buClr>
                <a:srgbClr val="434343"/>
              </a:buClr>
              <a:buSzPts val="1400"/>
              <a:buChar char="○"/>
            </a:pPr>
            <a:r>
              <a:rPr lang="en" sz="1400">
                <a:solidFill>
                  <a:srgbClr val="434343"/>
                </a:solidFill>
              </a:rPr>
              <a:t>For Plougher and Seeder</a:t>
            </a:r>
            <a:endParaRPr sz="1400">
              <a:solidFill>
                <a:srgbClr val="434343"/>
              </a:solidFill>
            </a:endParaRPr>
          </a:p>
        </p:txBody>
      </p:sp>
      <p:pic>
        <p:nvPicPr>
          <p:cNvPr id="158" name="Google Shape;158;p26"/>
          <p:cNvPicPr preferRelativeResize="0"/>
          <p:nvPr/>
        </p:nvPicPr>
        <p:blipFill>
          <a:blip r:embed="rId3">
            <a:alphaModFix/>
          </a:blip>
          <a:stretch>
            <a:fillRect/>
          </a:stretch>
        </p:blipFill>
        <p:spPr>
          <a:xfrm>
            <a:off x="5480400" y="1392575"/>
            <a:ext cx="3351901" cy="2942300"/>
          </a:xfrm>
          <a:prstGeom prst="rect">
            <a:avLst/>
          </a:prstGeom>
          <a:noFill/>
          <a:ln>
            <a:noFill/>
          </a:ln>
        </p:spPr>
      </p:pic>
      <p:sp>
        <p:nvSpPr>
          <p:cNvPr id="159" name="Google Shape;159;p26"/>
          <p:cNvSpPr txBox="1"/>
          <p:nvPr/>
        </p:nvSpPr>
        <p:spPr>
          <a:xfrm>
            <a:off x="366675" y="998150"/>
            <a:ext cx="51138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Proxima Nova"/>
                <a:ea typeface="Proxima Nova"/>
                <a:cs typeface="Proxima Nova"/>
                <a:sym typeface="Proxima Nova"/>
              </a:rPr>
              <a:t>1.</a:t>
            </a:r>
            <a:r>
              <a:rPr b="1" lang="en">
                <a:solidFill>
                  <a:srgbClr val="434343"/>
                </a:solidFill>
                <a:latin typeface="Proxima Nova"/>
                <a:ea typeface="Proxima Nova"/>
                <a:cs typeface="Proxima Nova"/>
                <a:sym typeface="Proxima Nova"/>
              </a:rPr>
              <a:t>Three joysticks</a:t>
            </a:r>
            <a:r>
              <a:rPr lang="en">
                <a:solidFill>
                  <a:srgbClr val="434343"/>
                </a:solidFill>
                <a:latin typeface="Proxima Nova"/>
                <a:ea typeface="Proxima Nova"/>
                <a:cs typeface="Proxima Nova"/>
                <a:sym typeface="Proxima Nova"/>
              </a:rPr>
              <a:t> are used for the following tasks:</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Controlling the movement of main chassis wheel motors</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Climbing up and down the steps</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Controlling lead screw wheels</a:t>
            </a:r>
            <a:endParaRPr>
              <a:latin typeface="Proxima Nova"/>
              <a:ea typeface="Proxima Nova"/>
              <a:cs typeface="Proxima Nova"/>
              <a:sym typeface="Proxima Nova"/>
            </a:endParaRPr>
          </a:p>
        </p:txBody>
      </p:sp>
      <p:sp>
        <p:nvSpPr>
          <p:cNvPr id="160" name="Google Shape;160;p26"/>
          <p:cNvSpPr txBox="1"/>
          <p:nvPr/>
        </p:nvSpPr>
        <p:spPr>
          <a:xfrm>
            <a:off x="448150" y="2322225"/>
            <a:ext cx="5032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34343"/>
                </a:solidFill>
                <a:latin typeface="Proxima Nova"/>
                <a:ea typeface="Proxima Nova"/>
                <a:cs typeface="Proxima Nova"/>
                <a:sym typeface="Proxima Nova"/>
              </a:rPr>
              <a:t>2. </a:t>
            </a:r>
            <a:r>
              <a:rPr lang="en">
                <a:solidFill>
                  <a:srgbClr val="434343"/>
                </a:solidFill>
                <a:latin typeface="Proxima Nova"/>
                <a:ea typeface="Proxima Nova"/>
                <a:cs typeface="Proxima Nova"/>
                <a:sym typeface="Proxima Nova"/>
              </a:rPr>
              <a:t>Features controlled by a range of </a:t>
            </a:r>
            <a:r>
              <a:rPr b="1" lang="en">
                <a:solidFill>
                  <a:srgbClr val="434343"/>
                </a:solidFill>
                <a:latin typeface="Proxima Nova"/>
                <a:ea typeface="Proxima Nova"/>
                <a:cs typeface="Proxima Nova"/>
                <a:sym typeface="Proxima Nova"/>
              </a:rPr>
              <a:t>potentiometer dials:</a:t>
            </a:r>
            <a:endParaRPr b="1">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Extended arm actuator</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Control of seed rate</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Transplanter lift mechanism </a:t>
            </a:r>
            <a:endParaRPr>
              <a:solidFill>
                <a:srgbClr val="434343"/>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434343"/>
              </a:buClr>
              <a:buSzPts val="1400"/>
              <a:buFont typeface="Proxima Nova"/>
              <a:buChar char="○"/>
            </a:pPr>
            <a:r>
              <a:rPr lang="en">
                <a:solidFill>
                  <a:srgbClr val="434343"/>
                </a:solidFill>
                <a:latin typeface="Proxima Nova"/>
                <a:ea typeface="Proxima Nova"/>
                <a:cs typeface="Proxima Nova"/>
                <a:sym typeface="Proxima Nova"/>
              </a:rPr>
              <a:t>Delta claw’s grabbing mechanism</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Battery</a:t>
            </a:r>
            <a:r>
              <a:rPr b="1" lang="en"/>
              <a:t> Management</a:t>
            </a:r>
            <a:endParaRPr b="1"/>
          </a:p>
        </p:txBody>
      </p:sp>
      <p:sp>
        <p:nvSpPr>
          <p:cNvPr id="166" name="Google Shape;166;p27"/>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1400">
                <a:solidFill>
                  <a:srgbClr val="434343"/>
                </a:solidFill>
              </a:rPr>
              <a:t>Parameter controlled through this system are:</a:t>
            </a:r>
            <a:endParaRPr sz="1400">
              <a:solidFill>
                <a:srgbClr val="434343"/>
              </a:solidFill>
            </a:endParaRPr>
          </a:p>
          <a:p>
            <a:pPr indent="-317500" lvl="0" marL="457200" rtl="0" algn="l">
              <a:spcBef>
                <a:spcPts val="1200"/>
              </a:spcBef>
              <a:spcAft>
                <a:spcPts val="0"/>
              </a:spcAft>
              <a:buClr>
                <a:srgbClr val="434343"/>
              </a:buClr>
              <a:buSzPts val="1400"/>
              <a:buChar char="●"/>
            </a:pPr>
            <a:r>
              <a:rPr lang="en" sz="1400">
                <a:solidFill>
                  <a:srgbClr val="434343"/>
                </a:solidFill>
              </a:rPr>
              <a:t>Cell Voltage</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Current</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Temperature </a:t>
            </a:r>
            <a:endParaRPr sz="1400">
              <a:solidFill>
                <a:srgbClr val="434343"/>
              </a:solidFill>
            </a:endParaRPr>
          </a:p>
          <a:p>
            <a:pPr indent="0" lvl="0" marL="457200" rtl="0" algn="l">
              <a:lnSpc>
                <a:spcPct val="100000"/>
              </a:lnSpc>
              <a:spcBef>
                <a:spcPts val="1200"/>
              </a:spcBef>
              <a:spcAft>
                <a:spcPts val="0"/>
              </a:spcAft>
              <a:buNone/>
            </a:pPr>
            <a:r>
              <a:t/>
            </a:r>
            <a:endParaRPr sz="1400">
              <a:solidFill>
                <a:srgbClr val="434343"/>
              </a:solidFill>
            </a:endParaRPr>
          </a:p>
          <a:p>
            <a:pPr indent="-317500" lvl="0" marL="457200" rtl="0" algn="l">
              <a:lnSpc>
                <a:spcPct val="100000"/>
              </a:lnSpc>
              <a:spcBef>
                <a:spcPts val="1200"/>
              </a:spcBef>
              <a:spcAft>
                <a:spcPts val="0"/>
              </a:spcAft>
              <a:buClr>
                <a:srgbClr val="434343"/>
              </a:buClr>
              <a:buSzPts val="1400"/>
              <a:buChar char="●"/>
            </a:pPr>
            <a:r>
              <a:rPr lang="en" sz="1400">
                <a:solidFill>
                  <a:srgbClr val="434343"/>
                </a:solidFill>
              </a:rPr>
              <a:t> </a:t>
            </a:r>
            <a:r>
              <a:rPr b="1" lang="en" sz="1400">
                <a:solidFill>
                  <a:srgbClr val="434343"/>
                </a:solidFill>
              </a:rPr>
              <a:t>Performance Optimization</a:t>
            </a:r>
            <a:endParaRPr b="1" sz="1400">
              <a:solidFill>
                <a:srgbClr val="434343"/>
              </a:solidFill>
            </a:endParaRPr>
          </a:p>
          <a:p>
            <a:pPr indent="0" lvl="0" marL="457200" rtl="0" algn="l">
              <a:spcBef>
                <a:spcPts val="1200"/>
              </a:spcBef>
              <a:spcAft>
                <a:spcPts val="0"/>
              </a:spcAft>
              <a:buNone/>
            </a:pPr>
            <a:r>
              <a:rPr lang="en" sz="1400">
                <a:solidFill>
                  <a:srgbClr val="434343"/>
                </a:solidFill>
              </a:rPr>
              <a:t>M</a:t>
            </a:r>
            <a:r>
              <a:rPr lang="en" sz="1400">
                <a:solidFill>
                  <a:srgbClr val="434343"/>
                </a:solidFill>
              </a:rPr>
              <a:t>aintain all cells in a pack at their max capacity with equal voltage using individual cell balancing. </a:t>
            </a:r>
            <a:endParaRPr b="1" sz="1400">
              <a:solidFill>
                <a:srgbClr val="434343"/>
              </a:solidFill>
            </a:endParaRPr>
          </a:p>
          <a:p>
            <a:pPr indent="-317500" lvl="0" marL="457200" rtl="0" algn="l">
              <a:spcBef>
                <a:spcPts val="1000"/>
              </a:spcBef>
              <a:spcAft>
                <a:spcPts val="0"/>
              </a:spcAft>
              <a:buClr>
                <a:srgbClr val="434343"/>
              </a:buClr>
              <a:buSzPts val="1400"/>
              <a:buChar char="●"/>
            </a:pPr>
            <a:r>
              <a:rPr b="1" lang="en" sz="1400">
                <a:solidFill>
                  <a:srgbClr val="434343"/>
                </a:solidFill>
              </a:rPr>
              <a:t>State of Health (SoH)</a:t>
            </a:r>
            <a:r>
              <a:rPr lang="en" sz="1400">
                <a:solidFill>
                  <a:srgbClr val="434343"/>
                </a:solidFill>
              </a:rPr>
              <a:t> </a:t>
            </a:r>
            <a:endParaRPr sz="1400">
              <a:solidFill>
                <a:srgbClr val="434343"/>
              </a:solidFill>
            </a:endParaRPr>
          </a:p>
          <a:p>
            <a:pPr indent="0" lvl="0" marL="457200" rtl="0" algn="l">
              <a:spcBef>
                <a:spcPts val="1000"/>
              </a:spcBef>
              <a:spcAft>
                <a:spcPts val="0"/>
              </a:spcAft>
              <a:buNone/>
            </a:pPr>
            <a:r>
              <a:rPr lang="en" sz="1400">
                <a:solidFill>
                  <a:srgbClr val="434343"/>
                </a:solidFill>
              </a:rPr>
              <a:t>Real time values of </a:t>
            </a:r>
            <a:r>
              <a:rPr lang="en" sz="1400">
                <a:solidFill>
                  <a:srgbClr val="434343"/>
                </a:solidFill>
              </a:rPr>
              <a:t>temperature, voltage, current used to estimate SoH of battery</a:t>
            </a:r>
            <a:endParaRPr sz="1400">
              <a:solidFill>
                <a:srgbClr val="434343"/>
              </a:solidFill>
            </a:endParaRPr>
          </a:p>
          <a:p>
            <a:pPr indent="0" lvl="0" marL="0" rtl="0" algn="l">
              <a:spcBef>
                <a:spcPts val="1000"/>
              </a:spcBef>
              <a:spcAft>
                <a:spcPts val="1000"/>
              </a:spcAft>
              <a:buSzPts val="523"/>
              <a:buNone/>
            </a:pPr>
            <a:r>
              <a:t/>
            </a:r>
            <a:endParaRPr sz="1400">
              <a:solidFill>
                <a:srgbClr val="434343"/>
              </a:solidFill>
            </a:endParaRPr>
          </a:p>
        </p:txBody>
      </p:sp>
      <p:pic>
        <p:nvPicPr>
          <p:cNvPr id="167" name="Google Shape;167;p27"/>
          <p:cNvPicPr preferRelativeResize="0"/>
          <p:nvPr/>
        </p:nvPicPr>
        <p:blipFill>
          <a:blip r:embed="rId3">
            <a:alphaModFix/>
          </a:blip>
          <a:stretch>
            <a:fillRect/>
          </a:stretch>
        </p:blipFill>
        <p:spPr>
          <a:xfrm>
            <a:off x="5356875" y="306100"/>
            <a:ext cx="2987275" cy="2872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Simulation</a:t>
            </a:r>
            <a:endParaRPr/>
          </a:p>
        </p:txBody>
      </p:sp>
      <p:sp>
        <p:nvSpPr>
          <p:cNvPr id="173" name="Google Shape;173;p28"/>
          <p:cNvSpPr txBox="1"/>
          <p:nvPr/>
        </p:nvSpPr>
        <p:spPr>
          <a:xfrm>
            <a:off x="710625" y="3192125"/>
            <a:ext cx="78507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FFFFFF"/>
                </a:solidFill>
                <a:latin typeface="Proxima Nova"/>
                <a:ea typeface="Proxima Nova"/>
                <a:cs typeface="Proxima Nova"/>
                <a:sym typeface="Proxima Nova"/>
              </a:rPr>
              <a:t>The link to the simulations is </a:t>
            </a:r>
            <a:r>
              <a:rPr lang="en" u="sng">
                <a:solidFill>
                  <a:schemeClr val="hlink"/>
                </a:solidFill>
                <a:latin typeface="Proxima Nova"/>
                <a:ea typeface="Proxima Nova"/>
                <a:cs typeface="Proxima Nova"/>
                <a:sym typeface="Proxima Nova"/>
                <a:hlinkClick r:id="rId3"/>
              </a:rPr>
              <a:t>here.</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idx="2" type="body"/>
          </p:nvPr>
        </p:nvSpPr>
        <p:spPr>
          <a:xfrm>
            <a:off x="353250" y="393050"/>
            <a:ext cx="4406100" cy="41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000000"/>
                </a:solidFill>
              </a:rPr>
              <a:t>Dynamic Analysis Results</a:t>
            </a:r>
            <a:endParaRPr b="1" sz="2500">
              <a:solidFill>
                <a:srgbClr val="000000"/>
              </a:solidFill>
            </a:endParaRPr>
          </a:p>
          <a:p>
            <a:pPr indent="0" lvl="0" marL="0" rtl="0" algn="l">
              <a:lnSpc>
                <a:spcPct val="100000"/>
              </a:lnSpc>
              <a:spcBef>
                <a:spcPts val="1200"/>
              </a:spcBef>
              <a:spcAft>
                <a:spcPts val="0"/>
              </a:spcAft>
              <a:buNone/>
            </a:pPr>
            <a:r>
              <a:rPr lang="en" sz="1800">
                <a:solidFill>
                  <a:srgbClr val="000000"/>
                </a:solidFill>
                <a:highlight>
                  <a:schemeClr val="lt1"/>
                </a:highlight>
              </a:rPr>
              <a:t>Some key takeaways from our analysis:</a:t>
            </a:r>
            <a:endParaRPr sz="1800">
              <a:solidFill>
                <a:srgbClr val="000000"/>
              </a:solidFill>
              <a:highlight>
                <a:schemeClr val="lt1"/>
              </a:highlight>
            </a:endParaRPr>
          </a:p>
          <a:p>
            <a:pPr indent="0" lvl="0" marL="0" rtl="0" algn="l">
              <a:lnSpc>
                <a:spcPct val="100000"/>
              </a:lnSpc>
              <a:spcBef>
                <a:spcPts val="0"/>
              </a:spcBef>
              <a:spcAft>
                <a:spcPts val="0"/>
              </a:spcAft>
              <a:buNone/>
            </a:pPr>
            <a:r>
              <a:t/>
            </a:r>
            <a:endParaRPr sz="1600">
              <a:solidFill>
                <a:srgbClr val="000000"/>
              </a:solidFill>
              <a:highlight>
                <a:schemeClr val="lt1"/>
              </a:highlight>
            </a:endParaRPr>
          </a:p>
          <a:p>
            <a:pPr indent="0" lvl="0" marL="0" rtl="0" algn="l">
              <a:lnSpc>
                <a:spcPct val="100000"/>
              </a:lnSpc>
              <a:spcBef>
                <a:spcPts val="0"/>
              </a:spcBef>
              <a:spcAft>
                <a:spcPts val="0"/>
              </a:spcAft>
              <a:buNone/>
            </a:pPr>
            <a:r>
              <a:rPr lang="en" sz="1600">
                <a:solidFill>
                  <a:srgbClr val="000000"/>
                </a:solidFill>
                <a:highlight>
                  <a:schemeClr val="lt1"/>
                </a:highlight>
              </a:rPr>
              <a:t>1. Even at a slope of </a:t>
            </a:r>
            <a:r>
              <a:rPr b="1" lang="en" sz="1600">
                <a:solidFill>
                  <a:srgbClr val="000000"/>
                </a:solidFill>
                <a:highlight>
                  <a:schemeClr val="lt1"/>
                </a:highlight>
              </a:rPr>
              <a:t>40 degrees, </a:t>
            </a:r>
            <a:r>
              <a:rPr lang="en" sz="1600">
                <a:solidFill>
                  <a:srgbClr val="000000"/>
                </a:solidFill>
                <a:highlight>
                  <a:schemeClr val="lt1"/>
                </a:highlight>
              </a:rPr>
              <a:t>our bot can climb easily using motor of 2kW Power rating. </a:t>
            </a:r>
            <a:endParaRPr sz="1600">
              <a:solidFill>
                <a:srgbClr val="000000"/>
              </a:solidFill>
              <a:highlight>
                <a:schemeClr val="lt1"/>
              </a:highlight>
            </a:endParaRPr>
          </a:p>
          <a:p>
            <a:pPr indent="0" lvl="0" marL="0" rtl="0" algn="l">
              <a:lnSpc>
                <a:spcPct val="100000"/>
              </a:lnSpc>
              <a:spcBef>
                <a:spcPts val="0"/>
              </a:spcBef>
              <a:spcAft>
                <a:spcPts val="0"/>
              </a:spcAft>
              <a:buNone/>
            </a:pPr>
            <a:r>
              <a:t/>
            </a:r>
            <a:endParaRPr sz="1600">
              <a:solidFill>
                <a:srgbClr val="000000"/>
              </a:solidFill>
              <a:highlight>
                <a:schemeClr val="lt1"/>
              </a:highlight>
            </a:endParaRPr>
          </a:p>
          <a:p>
            <a:pPr indent="0" lvl="0" marL="0" rtl="0" algn="l">
              <a:lnSpc>
                <a:spcPct val="100000"/>
              </a:lnSpc>
              <a:spcBef>
                <a:spcPts val="0"/>
              </a:spcBef>
              <a:spcAft>
                <a:spcPts val="0"/>
              </a:spcAft>
              <a:buNone/>
            </a:pPr>
            <a:r>
              <a:rPr lang="en" sz="1600">
                <a:solidFill>
                  <a:srgbClr val="000000"/>
                </a:solidFill>
                <a:highlight>
                  <a:schemeClr val="lt1"/>
                </a:highlight>
              </a:rPr>
              <a:t>2. We performed stress simulation using </a:t>
            </a:r>
            <a:r>
              <a:rPr b="1" lang="en" sz="1600">
                <a:solidFill>
                  <a:srgbClr val="000000"/>
                </a:solidFill>
                <a:highlight>
                  <a:schemeClr val="lt1"/>
                </a:highlight>
              </a:rPr>
              <a:t>Ansys</a:t>
            </a:r>
            <a:r>
              <a:rPr lang="en" sz="1600">
                <a:solidFill>
                  <a:srgbClr val="000000"/>
                </a:solidFill>
                <a:highlight>
                  <a:schemeClr val="lt1"/>
                </a:highlight>
              </a:rPr>
              <a:t> to test the wheel’s rib design for plastic deformation.</a:t>
            </a:r>
            <a:endParaRPr sz="1600">
              <a:solidFill>
                <a:srgbClr val="000000"/>
              </a:solidFill>
              <a:highlight>
                <a:schemeClr val="lt1"/>
              </a:highlight>
            </a:endParaRPr>
          </a:p>
          <a:p>
            <a:pPr indent="0" lvl="0" marL="0" rtl="0" algn="l">
              <a:lnSpc>
                <a:spcPct val="100000"/>
              </a:lnSpc>
              <a:spcBef>
                <a:spcPts val="0"/>
              </a:spcBef>
              <a:spcAft>
                <a:spcPts val="0"/>
              </a:spcAft>
              <a:buNone/>
            </a:pPr>
            <a:r>
              <a:t/>
            </a:r>
            <a:endParaRPr sz="1600">
              <a:solidFill>
                <a:srgbClr val="000000"/>
              </a:solidFill>
              <a:highlight>
                <a:schemeClr val="lt1"/>
              </a:highlight>
            </a:endParaRPr>
          </a:p>
          <a:p>
            <a:pPr indent="0" lvl="0" marL="0" rtl="0" algn="l">
              <a:lnSpc>
                <a:spcPct val="100000"/>
              </a:lnSpc>
              <a:spcBef>
                <a:spcPts val="0"/>
              </a:spcBef>
              <a:spcAft>
                <a:spcPts val="0"/>
              </a:spcAft>
              <a:buNone/>
            </a:pPr>
            <a:r>
              <a:rPr lang="en" sz="1600">
                <a:solidFill>
                  <a:srgbClr val="000000"/>
                </a:solidFill>
                <a:highlight>
                  <a:schemeClr val="lt1"/>
                </a:highlight>
              </a:rPr>
              <a:t>3. We did </a:t>
            </a:r>
            <a:r>
              <a:rPr b="1" lang="en" sz="1600">
                <a:solidFill>
                  <a:srgbClr val="000000"/>
                </a:solidFill>
                <a:highlight>
                  <a:schemeClr val="lt1"/>
                </a:highlight>
              </a:rPr>
              <a:t>structural analysis on axial+bearing force </a:t>
            </a:r>
            <a:r>
              <a:rPr lang="en" sz="1600">
                <a:solidFill>
                  <a:srgbClr val="000000"/>
                </a:solidFill>
                <a:highlight>
                  <a:schemeClr val="lt1"/>
                </a:highlight>
              </a:rPr>
              <a:t>iteratively on the diameter of the lead screw to check the diameter for which it will not buckle up.</a:t>
            </a:r>
            <a:endParaRPr b="1" sz="1600"/>
          </a:p>
        </p:txBody>
      </p:sp>
      <p:pic>
        <p:nvPicPr>
          <p:cNvPr id="179" name="Google Shape;179;p29"/>
          <p:cNvPicPr preferRelativeResize="0"/>
          <p:nvPr/>
        </p:nvPicPr>
        <p:blipFill rotWithShape="1">
          <a:blip r:embed="rId3">
            <a:alphaModFix/>
          </a:blip>
          <a:srcRect b="0" l="21665" r="19187" t="0"/>
          <a:stretch/>
        </p:blipFill>
        <p:spPr>
          <a:xfrm>
            <a:off x="5696700" y="811963"/>
            <a:ext cx="2772531" cy="351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FarmBot?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p:nvPr/>
        </p:nvSpPr>
        <p:spPr>
          <a:xfrm>
            <a:off x="338738" y="1484659"/>
            <a:ext cx="2415000" cy="2730900"/>
          </a:xfrm>
          <a:prstGeom prst="rect">
            <a:avLst/>
          </a:prstGeom>
          <a:solidFill>
            <a:srgbClr val="FFFFFF"/>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90" name="Google Shape;190;p31"/>
          <p:cNvSpPr txBox="1"/>
          <p:nvPr/>
        </p:nvSpPr>
        <p:spPr>
          <a:xfrm>
            <a:off x="401430" y="1560528"/>
            <a:ext cx="2301900" cy="4617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Transplantation</a:t>
            </a:r>
            <a:endParaRPr b="1" sz="1800">
              <a:latin typeface="Proxima Nova"/>
              <a:ea typeface="Proxima Nova"/>
              <a:cs typeface="Proxima Nova"/>
              <a:sym typeface="Proxima Nova"/>
            </a:endParaRPr>
          </a:p>
        </p:txBody>
      </p:sp>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FarmBot over Conventional methods</a:t>
            </a:r>
            <a:endParaRPr b="1"/>
          </a:p>
          <a:p>
            <a:pPr indent="0" lvl="0" marL="0" rtl="0" algn="l">
              <a:spcBef>
                <a:spcPts val="0"/>
              </a:spcBef>
              <a:spcAft>
                <a:spcPts val="0"/>
              </a:spcAft>
              <a:buNone/>
            </a:pPr>
            <a:r>
              <a:t/>
            </a:r>
            <a:endParaRPr/>
          </a:p>
        </p:txBody>
      </p:sp>
      <p:sp>
        <p:nvSpPr>
          <p:cNvPr id="192" name="Google Shape;192;p31"/>
          <p:cNvSpPr txBox="1"/>
          <p:nvPr>
            <p:ph idx="1" type="body"/>
          </p:nvPr>
        </p:nvSpPr>
        <p:spPr>
          <a:xfrm>
            <a:off x="265100" y="951550"/>
            <a:ext cx="8520600" cy="525300"/>
          </a:xfrm>
          <a:prstGeom prst="rect">
            <a:avLst/>
          </a:prstGeom>
        </p:spPr>
        <p:txBody>
          <a:bodyPr anchorCtr="0" anchor="t" bIns="91425" lIns="91425" spcFirstLastPara="1" rIns="91425" wrap="square" tIns="91425">
            <a:noAutofit/>
          </a:bodyPr>
          <a:lstStyle/>
          <a:p>
            <a:pPr indent="-348297" lvl="0" marL="457200" rtl="0" algn="l">
              <a:lnSpc>
                <a:spcPct val="105000"/>
              </a:lnSpc>
              <a:spcBef>
                <a:spcPts val="0"/>
              </a:spcBef>
              <a:spcAft>
                <a:spcPts val="0"/>
              </a:spcAft>
              <a:buClr>
                <a:srgbClr val="434343"/>
              </a:buClr>
              <a:buSzPts val="1885"/>
              <a:buChar char="●"/>
            </a:pPr>
            <a:r>
              <a:rPr lang="en" sz="1885">
                <a:solidFill>
                  <a:srgbClr val="434343"/>
                </a:solidFill>
              </a:rPr>
              <a:t>Our robot is </a:t>
            </a:r>
            <a:r>
              <a:rPr b="1" lang="en" sz="1885">
                <a:solidFill>
                  <a:srgbClr val="434343"/>
                </a:solidFill>
              </a:rPr>
              <a:t>quicker, more cost-effective</a:t>
            </a:r>
            <a:r>
              <a:rPr lang="en" sz="1885">
                <a:solidFill>
                  <a:srgbClr val="434343"/>
                </a:solidFill>
              </a:rPr>
              <a:t> compared to current methods.</a:t>
            </a:r>
            <a:endParaRPr sz="1885">
              <a:solidFill>
                <a:srgbClr val="434343"/>
              </a:solidFill>
            </a:endParaRPr>
          </a:p>
          <a:p>
            <a:pPr indent="0" lvl="0" marL="0" rtl="0" algn="l">
              <a:lnSpc>
                <a:spcPct val="105000"/>
              </a:lnSpc>
              <a:spcBef>
                <a:spcPts val="1200"/>
              </a:spcBef>
              <a:spcAft>
                <a:spcPts val="1200"/>
              </a:spcAft>
              <a:buSzPts val="358"/>
              <a:buNone/>
            </a:pPr>
            <a:r>
              <a:t/>
            </a:r>
            <a:endParaRPr sz="1885"/>
          </a:p>
        </p:txBody>
      </p:sp>
      <p:sp>
        <p:nvSpPr>
          <p:cNvPr id="193" name="Google Shape;193;p31"/>
          <p:cNvSpPr/>
          <p:nvPr/>
        </p:nvSpPr>
        <p:spPr>
          <a:xfrm rot="335875">
            <a:off x="3318336" y="-1007355"/>
            <a:ext cx="941088" cy="352691"/>
          </a:xfrm>
          <a:prstGeom prst="rightArrow">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977750" y="2605050"/>
            <a:ext cx="971100" cy="963000"/>
          </a:xfrm>
          <a:prstGeom prst="up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16x</a:t>
            </a:r>
            <a:endParaRPr b="1"/>
          </a:p>
        </p:txBody>
      </p:sp>
      <p:sp>
        <p:nvSpPr>
          <p:cNvPr id="195" name="Google Shape;195;p31"/>
          <p:cNvSpPr/>
          <p:nvPr/>
        </p:nvSpPr>
        <p:spPr>
          <a:xfrm>
            <a:off x="631025" y="2093338"/>
            <a:ext cx="21894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4 hectares/day</a:t>
            </a:r>
            <a:endParaRPr b="1" sz="1800"/>
          </a:p>
        </p:txBody>
      </p:sp>
      <p:sp>
        <p:nvSpPr>
          <p:cNvPr id="196" name="Google Shape;196;p31"/>
          <p:cNvSpPr/>
          <p:nvPr/>
        </p:nvSpPr>
        <p:spPr>
          <a:xfrm>
            <a:off x="603650" y="3665250"/>
            <a:ext cx="17193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0.25</a:t>
            </a:r>
            <a:r>
              <a:rPr lang="en"/>
              <a:t> hectares/day</a:t>
            </a:r>
            <a:endParaRPr/>
          </a:p>
        </p:txBody>
      </p:sp>
      <p:sp>
        <p:nvSpPr>
          <p:cNvPr id="197" name="Google Shape;197;p31"/>
          <p:cNvSpPr/>
          <p:nvPr/>
        </p:nvSpPr>
        <p:spPr>
          <a:xfrm>
            <a:off x="335750" y="4235525"/>
            <a:ext cx="2415000" cy="461700"/>
          </a:xfrm>
          <a:prstGeom prst="rect">
            <a:avLst/>
          </a:prstGeom>
          <a:solidFill>
            <a:srgbClr val="0C8148"/>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Rs 3000-3200 savings/day</a:t>
            </a:r>
            <a:endParaRPr b="1">
              <a:solidFill>
                <a:schemeClr val="lt1"/>
              </a:solidFill>
            </a:endParaRPr>
          </a:p>
        </p:txBody>
      </p:sp>
      <p:sp>
        <p:nvSpPr>
          <p:cNvPr id="198" name="Google Shape;198;p31"/>
          <p:cNvSpPr/>
          <p:nvPr/>
        </p:nvSpPr>
        <p:spPr>
          <a:xfrm>
            <a:off x="3323851" y="1484659"/>
            <a:ext cx="2415000" cy="2730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99" name="Google Shape;199;p31"/>
          <p:cNvSpPr/>
          <p:nvPr/>
        </p:nvSpPr>
        <p:spPr>
          <a:xfrm>
            <a:off x="4034375" y="2619200"/>
            <a:ext cx="971100" cy="963000"/>
          </a:xfrm>
          <a:prstGeom prst="up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3</a:t>
            </a:r>
            <a:r>
              <a:rPr b="1" lang="en"/>
              <a:t>x</a:t>
            </a:r>
            <a:endParaRPr b="1"/>
          </a:p>
        </p:txBody>
      </p:sp>
      <p:sp>
        <p:nvSpPr>
          <p:cNvPr id="200" name="Google Shape;200;p31"/>
          <p:cNvSpPr/>
          <p:nvPr/>
        </p:nvSpPr>
        <p:spPr>
          <a:xfrm>
            <a:off x="3616138" y="2093338"/>
            <a:ext cx="21894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3</a:t>
            </a:r>
            <a:r>
              <a:rPr b="1" lang="en" sz="1800"/>
              <a:t> hectares/day</a:t>
            </a:r>
            <a:endParaRPr b="1" sz="1800"/>
          </a:p>
        </p:txBody>
      </p:sp>
      <p:sp>
        <p:nvSpPr>
          <p:cNvPr id="201" name="Google Shape;201;p31"/>
          <p:cNvSpPr/>
          <p:nvPr/>
        </p:nvSpPr>
        <p:spPr>
          <a:xfrm>
            <a:off x="3741163" y="3665250"/>
            <a:ext cx="17193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a:t> hectares/day</a:t>
            </a:r>
            <a:endParaRPr/>
          </a:p>
        </p:txBody>
      </p:sp>
      <p:sp>
        <p:nvSpPr>
          <p:cNvPr id="202" name="Google Shape;202;p31"/>
          <p:cNvSpPr txBox="1"/>
          <p:nvPr/>
        </p:nvSpPr>
        <p:spPr>
          <a:xfrm>
            <a:off x="3383350" y="1554250"/>
            <a:ext cx="2301900" cy="4617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Seeding+Ploughing</a:t>
            </a:r>
            <a:endParaRPr b="1" sz="1800">
              <a:latin typeface="Proxima Nova"/>
              <a:ea typeface="Proxima Nova"/>
              <a:cs typeface="Proxima Nova"/>
              <a:sym typeface="Proxima Nova"/>
            </a:endParaRPr>
          </a:p>
        </p:txBody>
      </p:sp>
      <p:sp>
        <p:nvSpPr>
          <p:cNvPr id="203" name="Google Shape;203;p31"/>
          <p:cNvSpPr/>
          <p:nvPr/>
        </p:nvSpPr>
        <p:spPr>
          <a:xfrm>
            <a:off x="3331975" y="4235525"/>
            <a:ext cx="2415000" cy="461700"/>
          </a:xfrm>
          <a:prstGeom prst="rect">
            <a:avLst/>
          </a:prstGeom>
          <a:solidFill>
            <a:srgbClr val="0C8148"/>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Rs 66</a:t>
            </a:r>
            <a:r>
              <a:rPr b="1" lang="en">
                <a:solidFill>
                  <a:schemeClr val="lt1"/>
                </a:solidFill>
              </a:rPr>
              <a:t>00-7000 savings/day</a:t>
            </a:r>
            <a:endParaRPr b="1">
              <a:solidFill>
                <a:schemeClr val="lt1"/>
              </a:solidFill>
            </a:endParaRPr>
          </a:p>
        </p:txBody>
      </p:sp>
      <p:sp>
        <p:nvSpPr>
          <p:cNvPr id="204" name="Google Shape;204;p31"/>
          <p:cNvSpPr/>
          <p:nvPr/>
        </p:nvSpPr>
        <p:spPr>
          <a:xfrm>
            <a:off x="6249607" y="1484659"/>
            <a:ext cx="2415000" cy="2730900"/>
          </a:xfrm>
          <a:prstGeom prst="rect">
            <a:avLst/>
          </a:prstGeom>
          <a:solidFill>
            <a:srgbClr val="FFFFFF"/>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205" name="Google Shape;205;p31"/>
          <p:cNvSpPr/>
          <p:nvPr/>
        </p:nvSpPr>
        <p:spPr>
          <a:xfrm>
            <a:off x="6895925" y="2605050"/>
            <a:ext cx="971100" cy="963000"/>
          </a:xfrm>
          <a:prstGeom prst="up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10x</a:t>
            </a:r>
            <a:endParaRPr b="1"/>
          </a:p>
        </p:txBody>
      </p:sp>
      <p:sp>
        <p:nvSpPr>
          <p:cNvPr id="206" name="Google Shape;206;p31"/>
          <p:cNvSpPr/>
          <p:nvPr/>
        </p:nvSpPr>
        <p:spPr>
          <a:xfrm>
            <a:off x="6549200" y="2093338"/>
            <a:ext cx="21894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2</a:t>
            </a:r>
            <a:r>
              <a:rPr b="1" lang="en" sz="1800"/>
              <a:t> hectares/day</a:t>
            </a:r>
            <a:endParaRPr b="1" sz="1800"/>
          </a:p>
        </p:txBody>
      </p:sp>
      <p:sp>
        <p:nvSpPr>
          <p:cNvPr id="207" name="Google Shape;207;p31"/>
          <p:cNvSpPr/>
          <p:nvPr/>
        </p:nvSpPr>
        <p:spPr>
          <a:xfrm>
            <a:off x="6598025" y="3665250"/>
            <a:ext cx="17193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0.2 hectares/day</a:t>
            </a:r>
            <a:endParaRPr/>
          </a:p>
        </p:txBody>
      </p:sp>
      <p:sp>
        <p:nvSpPr>
          <p:cNvPr id="208" name="Google Shape;208;p31"/>
          <p:cNvSpPr/>
          <p:nvPr/>
        </p:nvSpPr>
        <p:spPr>
          <a:xfrm>
            <a:off x="6247325" y="4235525"/>
            <a:ext cx="2415000" cy="461700"/>
          </a:xfrm>
          <a:prstGeom prst="rect">
            <a:avLst/>
          </a:prstGeom>
          <a:solidFill>
            <a:srgbClr val="0C8148"/>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50">
                <a:solidFill>
                  <a:schemeClr val="lt1"/>
                </a:solidFill>
              </a:rPr>
              <a:t>Rs. 1</a:t>
            </a:r>
            <a:r>
              <a:rPr b="1" lang="en" sz="1350">
                <a:solidFill>
                  <a:schemeClr val="lt1"/>
                </a:solidFill>
              </a:rPr>
              <a:t>000-1100 savings/day</a:t>
            </a:r>
            <a:endParaRPr b="1" sz="1350">
              <a:solidFill>
                <a:schemeClr val="lt1"/>
              </a:solidFill>
            </a:endParaRPr>
          </a:p>
        </p:txBody>
      </p:sp>
      <p:sp>
        <p:nvSpPr>
          <p:cNvPr id="209" name="Google Shape;209;p31"/>
          <p:cNvSpPr txBox="1"/>
          <p:nvPr/>
        </p:nvSpPr>
        <p:spPr>
          <a:xfrm>
            <a:off x="6308499" y="1559500"/>
            <a:ext cx="2301900" cy="4617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Weeding (Manual)</a:t>
            </a:r>
            <a:endParaRPr b="1"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Achieved Goals and Approach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Value Added for Marginalized Farmers</a:t>
            </a:r>
            <a:endParaRPr b="1"/>
          </a:p>
        </p:txBody>
      </p:sp>
      <p:sp>
        <p:nvSpPr>
          <p:cNvPr id="215" name="Google Shape;215;p32"/>
          <p:cNvSpPr txBox="1"/>
          <p:nvPr>
            <p:ph idx="1" type="body"/>
          </p:nvPr>
        </p:nvSpPr>
        <p:spPr>
          <a:xfrm>
            <a:off x="311700" y="1134584"/>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34343"/>
                </a:solidFill>
              </a:rPr>
              <a:t>Some of the advantages it provides are:</a:t>
            </a:r>
            <a:endParaRPr>
              <a:solidFill>
                <a:srgbClr val="434343"/>
              </a:solidFill>
            </a:endParaRPr>
          </a:p>
          <a:p>
            <a:pPr indent="-342900" lvl="0" marL="457200" rtl="0" algn="l">
              <a:lnSpc>
                <a:spcPct val="150000"/>
              </a:lnSpc>
              <a:spcBef>
                <a:spcPts val="1200"/>
              </a:spcBef>
              <a:spcAft>
                <a:spcPts val="0"/>
              </a:spcAft>
              <a:buClr>
                <a:srgbClr val="434343"/>
              </a:buClr>
              <a:buSzPts val="1800"/>
              <a:buFont typeface="Proxima Nova"/>
              <a:buChar char="●"/>
            </a:pPr>
            <a:r>
              <a:rPr lang="en">
                <a:solidFill>
                  <a:srgbClr val="434343"/>
                </a:solidFill>
              </a:rPr>
              <a:t>Reduces need of manual labour drastically and </a:t>
            </a:r>
            <a:r>
              <a:rPr b="1" lang="en">
                <a:solidFill>
                  <a:srgbClr val="434343"/>
                </a:solidFill>
              </a:rPr>
              <a:t>increasing returns</a:t>
            </a:r>
            <a:endParaRPr b="1">
              <a:solidFill>
                <a:srgbClr val="434343"/>
              </a:solidFill>
            </a:endParaRPr>
          </a:p>
          <a:p>
            <a:pPr indent="-342900" lvl="0" marL="457200" rtl="0" algn="l">
              <a:lnSpc>
                <a:spcPct val="150000"/>
              </a:lnSpc>
              <a:spcBef>
                <a:spcPts val="0"/>
              </a:spcBef>
              <a:spcAft>
                <a:spcPts val="0"/>
              </a:spcAft>
              <a:buClr>
                <a:srgbClr val="434343"/>
              </a:buClr>
              <a:buSzPts val="1800"/>
              <a:buFont typeface="Proxima Nova"/>
              <a:buChar char="●"/>
            </a:pPr>
            <a:r>
              <a:rPr b="1" lang="en">
                <a:solidFill>
                  <a:srgbClr val="434343"/>
                </a:solidFill>
              </a:rPr>
              <a:t>Increases time-efficiency:</a:t>
            </a:r>
            <a:r>
              <a:rPr lang="en">
                <a:solidFill>
                  <a:srgbClr val="434343"/>
                </a:solidFill>
              </a:rPr>
              <a:t> farmer can utilise saved time constructively in other areas of work </a:t>
            </a:r>
            <a:endParaRPr>
              <a:solidFill>
                <a:srgbClr val="434343"/>
              </a:solidFill>
            </a:endParaRPr>
          </a:p>
          <a:p>
            <a:pPr indent="-342900" lvl="0" marL="457200" rtl="0" algn="l">
              <a:lnSpc>
                <a:spcPct val="150000"/>
              </a:lnSpc>
              <a:spcBef>
                <a:spcPts val="0"/>
              </a:spcBef>
              <a:spcAft>
                <a:spcPts val="0"/>
              </a:spcAft>
              <a:buClr>
                <a:srgbClr val="434343"/>
              </a:buClr>
              <a:buSzPts val="1800"/>
              <a:buFont typeface="Proxima Nova"/>
              <a:buChar char="●"/>
            </a:pPr>
            <a:r>
              <a:rPr b="1" lang="en">
                <a:solidFill>
                  <a:srgbClr val="434343"/>
                </a:solidFill>
              </a:rPr>
              <a:t>Ease of operation: </a:t>
            </a:r>
            <a:r>
              <a:rPr lang="en">
                <a:solidFill>
                  <a:srgbClr val="434343"/>
                </a:solidFill>
              </a:rPr>
              <a:t>women, old people and differently abled people can contribute to the farm without enduring heavy physical workload </a:t>
            </a:r>
            <a:endParaRPr>
              <a:solidFill>
                <a:srgbClr val="434343"/>
              </a:solidFill>
            </a:endParaRPr>
          </a:p>
          <a:p>
            <a:pPr indent="-342900" lvl="0" marL="457200" rtl="0" algn="l">
              <a:lnSpc>
                <a:spcPct val="150000"/>
              </a:lnSpc>
              <a:spcBef>
                <a:spcPts val="0"/>
              </a:spcBef>
              <a:spcAft>
                <a:spcPts val="0"/>
              </a:spcAft>
              <a:buClr>
                <a:srgbClr val="434343"/>
              </a:buClr>
              <a:buSzPts val="1800"/>
              <a:buFont typeface="Proxima Nova"/>
              <a:buChar char="●"/>
            </a:pPr>
            <a:r>
              <a:rPr lang="en">
                <a:solidFill>
                  <a:srgbClr val="434343"/>
                </a:solidFill>
              </a:rPr>
              <a:t>Semi-</a:t>
            </a:r>
            <a:r>
              <a:rPr lang="en">
                <a:solidFill>
                  <a:srgbClr val="434343"/>
                </a:solidFill>
              </a:rPr>
              <a:t>autonomous operation </a:t>
            </a:r>
            <a:endParaRPr>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Compatibility and Ease of Operation in Small Agricultural Lands</a:t>
            </a:r>
            <a:endParaRPr b="1"/>
          </a:p>
        </p:txBody>
      </p:sp>
      <p:sp>
        <p:nvSpPr>
          <p:cNvPr id="221" name="Google Shape;221;p33"/>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34343"/>
                </a:solidFill>
              </a:rPr>
              <a:t>We believe that there are many methods by which it can be made accessible as well:</a:t>
            </a:r>
            <a:endParaRPr>
              <a:solidFill>
                <a:srgbClr val="434343"/>
              </a:solidFill>
            </a:endParaRPr>
          </a:p>
          <a:p>
            <a:pPr indent="-342900" lvl="0" marL="457200" rtl="0" algn="l">
              <a:lnSpc>
                <a:spcPct val="200000"/>
              </a:lnSpc>
              <a:spcBef>
                <a:spcPts val="1200"/>
              </a:spcBef>
              <a:spcAft>
                <a:spcPts val="0"/>
              </a:spcAft>
              <a:buClr>
                <a:srgbClr val="434343"/>
              </a:buClr>
              <a:buSzPts val="1800"/>
              <a:buFont typeface="Proxima Nova"/>
              <a:buChar char="●"/>
            </a:pPr>
            <a:r>
              <a:rPr lang="en">
                <a:solidFill>
                  <a:srgbClr val="434343"/>
                </a:solidFill>
              </a:rPr>
              <a:t>Incorporating an EMI Model</a:t>
            </a:r>
            <a:endParaRPr>
              <a:solidFill>
                <a:srgbClr val="434343"/>
              </a:solidFill>
            </a:endParaRPr>
          </a:p>
          <a:p>
            <a:pPr indent="-342900" lvl="0" marL="457200" rtl="0" algn="l">
              <a:lnSpc>
                <a:spcPct val="200000"/>
              </a:lnSpc>
              <a:spcBef>
                <a:spcPts val="0"/>
              </a:spcBef>
              <a:spcAft>
                <a:spcPts val="0"/>
              </a:spcAft>
              <a:buClr>
                <a:srgbClr val="434343"/>
              </a:buClr>
              <a:buSzPts val="1800"/>
              <a:buFont typeface="Proxima Nova"/>
              <a:buChar char="●"/>
            </a:pPr>
            <a:r>
              <a:rPr lang="en">
                <a:solidFill>
                  <a:srgbClr val="434343"/>
                </a:solidFill>
              </a:rPr>
              <a:t>Adopting a Co-operative Model for acquisition of FarmBot</a:t>
            </a:r>
            <a:endParaRPr>
              <a:solidFill>
                <a:srgbClr val="434343"/>
              </a:solidFill>
              <a:highlight>
                <a:srgbClr val="FFFF00"/>
              </a:highlight>
            </a:endParaRPr>
          </a:p>
          <a:p>
            <a:pPr indent="-342900" lvl="0" marL="457200" rtl="0" algn="l">
              <a:lnSpc>
                <a:spcPct val="200000"/>
              </a:lnSpc>
              <a:spcBef>
                <a:spcPts val="0"/>
              </a:spcBef>
              <a:spcAft>
                <a:spcPts val="0"/>
              </a:spcAft>
              <a:buClr>
                <a:srgbClr val="434343"/>
              </a:buClr>
              <a:buSzPts val="1800"/>
              <a:buFont typeface="Proxima Nova"/>
              <a:buChar char="●"/>
            </a:pPr>
            <a:r>
              <a:rPr lang="en">
                <a:solidFill>
                  <a:srgbClr val="434343"/>
                </a:solidFill>
              </a:rPr>
              <a:t>National and State Level Subsidies</a:t>
            </a:r>
            <a:endParaRPr>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Noteworthy </a:t>
            </a:r>
            <a:r>
              <a:rPr b="1" lang="en"/>
              <a:t>Features</a:t>
            </a:r>
            <a:endParaRPr b="1"/>
          </a:p>
        </p:txBody>
      </p:sp>
      <p:pic>
        <p:nvPicPr>
          <p:cNvPr id="227" name="Google Shape;227;p34"/>
          <p:cNvPicPr preferRelativeResize="0"/>
          <p:nvPr/>
        </p:nvPicPr>
        <p:blipFill>
          <a:blip r:embed="rId3">
            <a:alphaModFix/>
          </a:blip>
          <a:stretch>
            <a:fillRect/>
          </a:stretch>
        </p:blipFill>
        <p:spPr>
          <a:xfrm>
            <a:off x="0" y="0"/>
            <a:ext cx="9144000" cy="5039499"/>
          </a:xfrm>
          <a:prstGeom prst="rect">
            <a:avLst/>
          </a:prstGeom>
          <a:noFill/>
          <a:ln>
            <a:noFill/>
          </a:ln>
        </p:spPr>
      </p:pic>
      <p:sp>
        <p:nvSpPr>
          <p:cNvPr id="228" name="Google Shape;228;p34"/>
          <p:cNvSpPr txBox="1"/>
          <p:nvPr/>
        </p:nvSpPr>
        <p:spPr>
          <a:xfrm>
            <a:off x="311700" y="1017725"/>
            <a:ext cx="3414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FF"/>
                </a:solidFill>
                <a:latin typeface="Proxima Nova"/>
                <a:ea typeface="Proxima Nova"/>
                <a:cs typeface="Proxima Nova"/>
                <a:sym typeface="Proxima Nova"/>
              </a:rPr>
              <a:t>Noteworthy Features</a:t>
            </a:r>
            <a:endParaRPr sz="2500">
              <a:solidFill>
                <a:srgbClr val="FFFFFF"/>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2"/>
                </a:solidFill>
              </a:rPr>
              <a:t>“If agriculture fails, everything else will fail”</a:t>
            </a:r>
            <a:endParaRPr>
              <a:solidFill>
                <a:schemeClr val="lt2"/>
              </a:solidFill>
            </a:endParaRPr>
          </a:p>
        </p:txBody>
      </p:sp>
      <p:cxnSp>
        <p:nvCxnSpPr>
          <p:cNvPr id="234" name="Google Shape;234;p35"/>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235" name="Google Shape;235;p35"/>
          <p:cNvSpPr txBox="1"/>
          <p:nvPr>
            <p:ph idx="4294967295" type="body"/>
          </p:nvPr>
        </p:nvSpPr>
        <p:spPr>
          <a:xfrm>
            <a:off x="773700" y="2961650"/>
            <a:ext cx="7596600" cy="11079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t>- M S Swaminathan</a:t>
            </a:r>
            <a:br>
              <a:rPr lang="en"/>
            </a:br>
            <a:r>
              <a:rPr lang="en"/>
              <a:t>Father of India’s Green Revolution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Achieved Goals</a:t>
            </a:r>
            <a:endParaRPr/>
          </a:p>
        </p:txBody>
      </p:sp>
      <p:grpSp>
        <p:nvGrpSpPr>
          <p:cNvPr id="72" name="Google Shape;72;p15"/>
          <p:cNvGrpSpPr/>
          <p:nvPr/>
        </p:nvGrpSpPr>
        <p:grpSpPr>
          <a:xfrm>
            <a:off x="487632" y="1274043"/>
            <a:ext cx="7811813" cy="701188"/>
            <a:chOff x="2789785" y="880977"/>
            <a:chExt cx="5221800" cy="731700"/>
          </a:xfrm>
        </p:grpSpPr>
        <p:sp>
          <p:nvSpPr>
            <p:cNvPr id="73" name="Google Shape;73;p15"/>
            <p:cNvSpPr/>
            <p:nvPr/>
          </p:nvSpPr>
          <p:spPr>
            <a:xfrm>
              <a:off x="2789785" y="880977"/>
              <a:ext cx="5221800" cy="731700"/>
            </a:xfrm>
            <a:prstGeom prst="rect">
              <a:avLst/>
            </a:prstGeom>
            <a:solidFill>
              <a:srgbClr val="08563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5"/>
            <p:cNvSpPr txBox="1"/>
            <p:nvPr/>
          </p:nvSpPr>
          <p:spPr>
            <a:xfrm>
              <a:off x="2914389" y="965253"/>
              <a:ext cx="4765800" cy="575400"/>
            </a:xfrm>
            <a:prstGeom prst="rect">
              <a:avLst/>
            </a:prstGeom>
            <a:solidFill>
              <a:srgbClr val="085631"/>
            </a:solidFill>
            <a:ln>
              <a:noFill/>
            </a:ln>
          </p:spPr>
          <p:txBody>
            <a:bodyPr anchorCtr="0" anchor="ctr" bIns="45700" lIns="91425" spcFirstLastPara="1" rIns="91425" wrap="square" tIns="45700">
              <a:noAutofit/>
            </a:bodyPr>
            <a:lstStyle/>
            <a:p>
              <a:pPr indent="-342900" lvl="0" marL="457200" rtl="0" algn="l">
                <a:lnSpc>
                  <a:spcPct val="150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Mechanized farming in hilly terrain</a:t>
              </a:r>
              <a:endParaRPr sz="1800">
                <a:solidFill>
                  <a:srgbClr val="FFFFFF"/>
                </a:solidFill>
                <a:latin typeface="Roboto"/>
                <a:ea typeface="Roboto"/>
                <a:cs typeface="Roboto"/>
                <a:sym typeface="Roboto"/>
              </a:endParaRPr>
            </a:p>
          </p:txBody>
        </p:sp>
      </p:grpSp>
      <p:grpSp>
        <p:nvGrpSpPr>
          <p:cNvPr id="75" name="Google Shape;75;p15"/>
          <p:cNvGrpSpPr/>
          <p:nvPr/>
        </p:nvGrpSpPr>
        <p:grpSpPr>
          <a:xfrm>
            <a:off x="487635" y="2121526"/>
            <a:ext cx="7271009" cy="844409"/>
            <a:chOff x="2789787" y="1765338"/>
            <a:chExt cx="4860300" cy="881154"/>
          </a:xfrm>
        </p:grpSpPr>
        <p:sp>
          <p:nvSpPr>
            <p:cNvPr id="76" name="Google Shape;76;p15"/>
            <p:cNvSpPr/>
            <p:nvPr/>
          </p:nvSpPr>
          <p:spPr>
            <a:xfrm>
              <a:off x="2789787" y="1765338"/>
              <a:ext cx="4860300" cy="731700"/>
            </a:xfrm>
            <a:prstGeom prst="rect">
              <a:avLst/>
            </a:prstGeom>
            <a:solidFill>
              <a:srgbClr val="0B71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15"/>
            <p:cNvSpPr txBox="1"/>
            <p:nvPr/>
          </p:nvSpPr>
          <p:spPr>
            <a:xfrm>
              <a:off x="2914380" y="1839191"/>
              <a:ext cx="4373100" cy="807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Seed metering mechanism for uneven or irregular seeds (many crops, including ginger and turmeric)</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grpSp>
        <p:nvGrpSpPr>
          <p:cNvPr id="78" name="Google Shape;78;p15"/>
          <p:cNvGrpSpPr/>
          <p:nvPr/>
        </p:nvGrpSpPr>
        <p:grpSpPr>
          <a:xfrm>
            <a:off x="487635" y="2965884"/>
            <a:ext cx="6728410" cy="701188"/>
            <a:chOff x="2789787" y="2646438"/>
            <a:chExt cx="4497600" cy="731700"/>
          </a:xfrm>
        </p:grpSpPr>
        <p:sp>
          <p:nvSpPr>
            <p:cNvPr id="79" name="Google Shape;79;p15"/>
            <p:cNvSpPr/>
            <p:nvPr/>
          </p:nvSpPr>
          <p:spPr>
            <a:xfrm>
              <a:off x="2789787" y="2646438"/>
              <a:ext cx="4497600" cy="731700"/>
            </a:xfrm>
            <a:prstGeom prst="rect">
              <a:avLst/>
            </a:prstGeom>
            <a:solidFill>
              <a:srgbClr val="0B77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5"/>
            <p:cNvSpPr txBox="1"/>
            <p:nvPr/>
          </p:nvSpPr>
          <p:spPr>
            <a:xfrm>
              <a:off x="2914388" y="2852992"/>
              <a:ext cx="3849900" cy="330600"/>
            </a:xfrm>
            <a:prstGeom prst="rect">
              <a:avLst/>
            </a:prstGeom>
            <a:solidFill>
              <a:srgbClr val="0B7743"/>
            </a:solid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Automation of transplantation method of farming</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grpSp>
        <p:nvGrpSpPr>
          <p:cNvPr id="81" name="Google Shape;81;p15"/>
          <p:cNvGrpSpPr/>
          <p:nvPr/>
        </p:nvGrpSpPr>
        <p:grpSpPr>
          <a:xfrm>
            <a:off x="487635" y="3813381"/>
            <a:ext cx="6187606" cy="701193"/>
            <a:chOff x="2789787" y="3530813"/>
            <a:chExt cx="4136100" cy="731705"/>
          </a:xfrm>
        </p:grpSpPr>
        <p:sp>
          <p:nvSpPr>
            <p:cNvPr id="82" name="Google Shape;82;p15"/>
            <p:cNvSpPr/>
            <p:nvPr/>
          </p:nvSpPr>
          <p:spPr>
            <a:xfrm>
              <a:off x="2789787" y="3530813"/>
              <a:ext cx="4136100" cy="731700"/>
            </a:xfrm>
            <a:prstGeom prst="rect">
              <a:avLst/>
            </a:prstGeom>
            <a:solidFill>
              <a:srgbClr val="0C814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5"/>
            <p:cNvSpPr txBox="1"/>
            <p:nvPr/>
          </p:nvSpPr>
          <p:spPr>
            <a:xfrm>
              <a:off x="2914396" y="3875818"/>
              <a:ext cx="3849900" cy="386700"/>
            </a:xfrm>
            <a:prstGeom prst="rect">
              <a:avLst/>
            </a:prstGeom>
            <a:solidFill>
              <a:srgbClr val="0C8148"/>
            </a:solid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Automated weed removal in farms</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Mechanical Design and Modules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Mechanical Design</a:t>
            </a:r>
            <a:endParaRPr b="1"/>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434343"/>
                </a:solidFill>
              </a:rPr>
              <a:t>FarmBot features 3 modules along with a climbing mechanism which enables the bot to climb both inclines and terrace-farming steps.</a:t>
            </a:r>
            <a:endParaRPr sz="2100">
              <a:solidFill>
                <a:srgbClr val="434343"/>
              </a:solidFill>
            </a:endParaRPr>
          </a:p>
          <a:p>
            <a:pPr indent="0" lvl="0" marL="0" rtl="0" algn="l">
              <a:spcBef>
                <a:spcPts val="1200"/>
              </a:spcBef>
              <a:spcAft>
                <a:spcPts val="0"/>
              </a:spcAft>
              <a:buNone/>
            </a:pPr>
            <a:r>
              <a:rPr lang="en" sz="2100">
                <a:solidFill>
                  <a:srgbClr val="434343"/>
                </a:solidFill>
              </a:rPr>
              <a:t> The 3 modules are:</a:t>
            </a:r>
            <a:endParaRPr sz="2100">
              <a:solidFill>
                <a:srgbClr val="434343"/>
              </a:solidFill>
            </a:endParaRPr>
          </a:p>
          <a:p>
            <a:pPr indent="-361950" lvl="0" marL="457200" rtl="0" algn="l">
              <a:lnSpc>
                <a:spcPct val="200000"/>
              </a:lnSpc>
              <a:spcBef>
                <a:spcPts val="1200"/>
              </a:spcBef>
              <a:spcAft>
                <a:spcPts val="0"/>
              </a:spcAft>
              <a:buClr>
                <a:srgbClr val="434343"/>
              </a:buClr>
              <a:buSzPts val="2100"/>
              <a:buChar char="●"/>
            </a:pPr>
            <a:r>
              <a:rPr lang="en" sz="2100">
                <a:solidFill>
                  <a:srgbClr val="434343"/>
                </a:solidFill>
              </a:rPr>
              <a:t>Ploughing + Seed Metering Module</a:t>
            </a:r>
            <a:endParaRPr sz="2100">
              <a:solidFill>
                <a:srgbClr val="434343"/>
              </a:solidFill>
            </a:endParaRPr>
          </a:p>
          <a:p>
            <a:pPr indent="-361950" lvl="0" marL="457200" rtl="0" algn="l">
              <a:lnSpc>
                <a:spcPct val="200000"/>
              </a:lnSpc>
              <a:spcBef>
                <a:spcPts val="0"/>
              </a:spcBef>
              <a:spcAft>
                <a:spcPts val="0"/>
              </a:spcAft>
              <a:buClr>
                <a:srgbClr val="434343"/>
              </a:buClr>
              <a:buSzPts val="2100"/>
              <a:buChar char="●"/>
            </a:pPr>
            <a:r>
              <a:rPr lang="en" sz="2100">
                <a:solidFill>
                  <a:srgbClr val="434343"/>
                </a:solidFill>
              </a:rPr>
              <a:t>Transplantation Module</a:t>
            </a:r>
            <a:endParaRPr sz="2100">
              <a:solidFill>
                <a:srgbClr val="434343"/>
              </a:solidFill>
            </a:endParaRPr>
          </a:p>
          <a:p>
            <a:pPr indent="-361950" lvl="0" marL="457200" rtl="0" algn="l">
              <a:lnSpc>
                <a:spcPct val="200000"/>
              </a:lnSpc>
              <a:spcBef>
                <a:spcPts val="0"/>
              </a:spcBef>
              <a:spcAft>
                <a:spcPts val="0"/>
              </a:spcAft>
              <a:buClr>
                <a:srgbClr val="434343"/>
              </a:buClr>
              <a:buSzPts val="2100"/>
              <a:buChar char="●"/>
            </a:pPr>
            <a:r>
              <a:rPr lang="en" sz="2100">
                <a:solidFill>
                  <a:srgbClr val="434343"/>
                </a:solidFill>
              </a:rPr>
              <a:t>Weed Removal Module</a:t>
            </a:r>
            <a:endParaRPr sz="21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3509" l="-991" r="23538" t="3510"/>
          <a:stretch/>
        </p:blipFill>
        <p:spPr>
          <a:xfrm>
            <a:off x="675075" y="1001550"/>
            <a:ext cx="3807075" cy="3933725"/>
          </a:xfrm>
          <a:prstGeom prst="rect">
            <a:avLst/>
          </a:prstGeom>
          <a:noFill/>
          <a:ln>
            <a:noFill/>
          </a:ln>
        </p:spPr>
      </p:pic>
      <p:pic>
        <p:nvPicPr>
          <p:cNvPr id="100" name="Google Shape;100;p18"/>
          <p:cNvPicPr preferRelativeResize="0"/>
          <p:nvPr/>
        </p:nvPicPr>
        <p:blipFill rotWithShape="1">
          <a:blip r:embed="rId4">
            <a:alphaModFix/>
          </a:blip>
          <a:srcRect b="0" l="18095" r="19591" t="0"/>
          <a:stretch/>
        </p:blipFill>
        <p:spPr>
          <a:xfrm>
            <a:off x="4789050" y="1131150"/>
            <a:ext cx="4043252" cy="3357025"/>
          </a:xfrm>
          <a:prstGeom prst="rect">
            <a:avLst/>
          </a:prstGeom>
          <a:noFill/>
          <a:ln>
            <a:noFill/>
          </a:ln>
        </p:spPr>
      </p:pic>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Stair Climbing Mechanism</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265500" y="488600"/>
            <a:ext cx="4045200" cy="51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t>Slope Climbing</a:t>
            </a:r>
            <a:endParaRPr b="1" sz="2500"/>
          </a:p>
        </p:txBody>
      </p:sp>
      <p:sp>
        <p:nvSpPr>
          <p:cNvPr id="107" name="Google Shape;107;p1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08" name="Google Shape;108;p19"/>
          <p:cNvSpPr txBox="1"/>
          <p:nvPr>
            <p:ph idx="2" type="body"/>
          </p:nvPr>
        </p:nvSpPr>
        <p:spPr>
          <a:xfrm>
            <a:off x="4661275" y="80375"/>
            <a:ext cx="4426500" cy="5063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We tested our bot on different slopes in simulation </a:t>
            </a:r>
            <a:endParaRPr/>
          </a:p>
          <a:p>
            <a:pPr indent="-342900" lvl="0" marL="457200" rtl="0" algn="l">
              <a:spcBef>
                <a:spcPts val="0"/>
              </a:spcBef>
              <a:spcAft>
                <a:spcPts val="0"/>
              </a:spcAft>
              <a:buSzPts val="1800"/>
              <a:buChar char="●"/>
            </a:pPr>
            <a:r>
              <a:rPr lang="en"/>
              <a:t>Dynamic analysis and simulation show that FarmBot can climb at </a:t>
            </a:r>
            <a:r>
              <a:rPr b="1" lang="en"/>
              <a:t>40 degree of slope without turning over</a:t>
            </a:r>
            <a:endParaRPr b="1"/>
          </a:p>
          <a:p>
            <a:pPr indent="-342900" lvl="0" marL="457200" rtl="0" algn="l">
              <a:spcBef>
                <a:spcPts val="0"/>
              </a:spcBef>
              <a:spcAft>
                <a:spcPts val="0"/>
              </a:spcAft>
              <a:buSzPts val="1800"/>
              <a:buChar char="●"/>
            </a:pPr>
            <a:r>
              <a:rPr lang="en"/>
              <a:t>Kept COM of bot close to the ground for stability. </a:t>
            </a:r>
            <a:endParaRPr/>
          </a:p>
        </p:txBody>
      </p:sp>
      <p:pic>
        <p:nvPicPr>
          <p:cNvPr id="109" name="Google Shape;109;p19"/>
          <p:cNvPicPr preferRelativeResize="0"/>
          <p:nvPr/>
        </p:nvPicPr>
        <p:blipFill rotWithShape="1">
          <a:blip r:embed="rId3">
            <a:alphaModFix/>
          </a:blip>
          <a:srcRect b="8037" l="26935" r="8809" t="11427"/>
          <a:stretch/>
        </p:blipFill>
        <p:spPr>
          <a:xfrm>
            <a:off x="265500" y="1701500"/>
            <a:ext cx="4045200" cy="26533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12113" y="247025"/>
            <a:ext cx="4045200" cy="66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500"/>
              <a:t>Seed Metering </a:t>
            </a:r>
            <a:endParaRPr b="1" sz="2500"/>
          </a:p>
        </p:txBody>
      </p:sp>
      <p:sp>
        <p:nvSpPr>
          <p:cNvPr id="115" name="Google Shape;115;p20"/>
          <p:cNvSpPr txBox="1"/>
          <p:nvPr>
            <p:ph idx="2" type="body"/>
          </p:nvPr>
        </p:nvSpPr>
        <p:spPr>
          <a:xfrm>
            <a:off x="4661275" y="80375"/>
            <a:ext cx="4426500" cy="5063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Designed for sowing all kinds of seeds.</a:t>
            </a:r>
            <a:endParaRPr/>
          </a:p>
          <a:p>
            <a:pPr indent="-342900" lvl="0" marL="457200" rtl="0" algn="l">
              <a:spcBef>
                <a:spcPts val="0"/>
              </a:spcBef>
              <a:spcAft>
                <a:spcPts val="0"/>
              </a:spcAft>
              <a:buSzPts val="1800"/>
              <a:buChar char="●"/>
            </a:pPr>
            <a:r>
              <a:rPr lang="en"/>
              <a:t>Seeds are </a:t>
            </a:r>
            <a:r>
              <a:rPr b="1" lang="en"/>
              <a:t>sucked by </a:t>
            </a:r>
            <a:r>
              <a:rPr b="1" lang="en"/>
              <a:t>needles</a:t>
            </a:r>
            <a:r>
              <a:rPr lang="en"/>
              <a:t> from a tray</a:t>
            </a:r>
            <a:r>
              <a:rPr lang="en"/>
              <a:t> and </a:t>
            </a:r>
            <a:r>
              <a:rPr b="1" lang="en"/>
              <a:t>put in a hopper</a:t>
            </a:r>
            <a:r>
              <a:rPr lang="en"/>
              <a:t> which then plants them into the soil.</a:t>
            </a:r>
            <a:endParaRPr/>
          </a:p>
          <a:p>
            <a:pPr indent="-342900" lvl="0" marL="457200" rtl="0" algn="l">
              <a:spcBef>
                <a:spcPts val="0"/>
              </a:spcBef>
              <a:spcAft>
                <a:spcPts val="0"/>
              </a:spcAft>
              <a:buSzPts val="1800"/>
              <a:buChar char="●"/>
            </a:pPr>
            <a:r>
              <a:rPr b="1" lang="en"/>
              <a:t>Adjustable </a:t>
            </a:r>
            <a:r>
              <a:rPr b="1" lang="en"/>
              <a:t>needles</a:t>
            </a:r>
            <a:r>
              <a:rPr lang="en"/>
              <a:t> to </a:t>
            </a:r>
            <a:r>
              <a:rPr lang="en"/>
              <a:t>accommodate</a:t>
            </a:r>
            <a:r>
              <a:rPr lang="en"/>
              <a:t> </a:t>
            </a:r>
            <a:r>
              <a:rPr lang="en"/>
              <a:t>variety</a:t>
            </a:r>
            <a:r>
              <a:rPr lang="en"/>
              <a:t> of seeds.  </a:t>
            </a:r>
            <a:endParaRPr/>
          </a:p>
        </p:txBody>
      </p:sp>
      <p:pic>
        <p:nvPicPr>
          <p:cNvPr id="116" name="Google Shape;116;p20"/>
          <p:cNvPicPr preferRelativeResize="0"/>
          <p:nvPr/>
        </p:nvPicPr>
        <p:blipFill rotWithShape="1">
          <a:blip r:embed="rId3">
            <a:alphaModFix/>
          </a:blip>
          <a:srcRect b="8479" l="32956" r="16759" t="41045"/>
          <a:stretch/>
        </p:blipFill>
        <p:spPr>
          <a:xfrm>
            <a:off x="695637" y="3225575"/>
            <a:ext cx="3478169" cy="1827200"/>
          </a:xfrm>
          <a:prstGeom prst="rect">
            <a:avLst/>
          </a:prstGeom>
          <a:noFill/>
          <a:ln>
            <a:noFill/>
          </a:ln>
        </p:spPr>
      </p:pic>
      <p:pic>
        <p:nvPicPr>
          <p:cNvPr id="117" name="Google Shape;117;p20"/>
          <p:cNvPicPr preferRelativeResize="0"/>
          <p:nvPr/>
        </p:nvPicPr>
        <p:blipFill rotWithShape="1">
          <a:blip r:embed="rId4">
            <a:alphaModFix/>
          </a:blip>
          <a:srcRect b="18912" l="27469" r="11472" t="19320"/>
          <a:stretch/>
        </p:blipFill>
        <p:spPr>
          <a:xfrm>
            <a:off x="708963" y="1275425"/>
            <a:ext cx="3451525" cy="182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12125" y="281950"/>
            <a:ext cx="4045200" cy="66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500"/>
              <a:t>Transplantation</a:t>
            </a:r>
            <a:endParaRPr b="1" sz="2500"/>
          </a:p>
        </p:txBody>
      </p:sp>
      <p:sp>
        <p:nvSpPr>
          <p:cNvPr id="123" name="Google Shape;123;p21"/>
          <p:cNvSpPr txBox="1"/>
          <p:nvPr>
            <p:ph idx="2" type="body"/>
          </p:nvPr>
        </p:nvSpPr>
        <p:spPr>
          <a:xfrm>
            <a:off x="4661275" y="80375"/>
            <a:ext cx="4426500" cy="5063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C</a:t>
            </a:r>
            <a:r>
              <a:rPr lang="en"/>
              <a:t>omprises</a:t>
            </a:r>
            <a:r>
              <a:rPr lang="en"/>
              <a:t> of a </a:t>
            </a:r>
            <a:r>
              <a:rPr b="1" lang="en"/>
              <a:t>honeycomb shaped paper trays</a:t>
            </a:r>
            <a:r>
              <a:rPr lang="en"/>
              <a:t> which contain the sapling and an automated </a:t>
            </a:r>
            <a:r>
              <a:rPr lang="en"/>
              <a:t>seeding</a:t>
            </a:r>
            <a:r>
              <a:rPr lang="en"/>
              <a:t> mechanism for the tray.</a:t>
            </a:r>
            <a:endParaRPr/>
          </a:p>
          <a:p>
            <a:pPr indent="-342900" lvl="0" marL="457200" rtl="0" algn="l">
              <a:spcBef>
                <a:spcPts val="0"/>
              </a:spcBef>
              <a:spcAft>
                <a:spcPts val="0"/>
              </a:spcAft>
              <a:buSzPts val="1800"/>
              <a:buChar char="●"/>
            </a:pPr>
            <a:r>
              <a:rPr lang="en"/>
              <a:t>Can </a:t>
            </a:r>
            <a:r>
              <a:rPr lang="en"/>
              <a:t>carry</a:t>
            </a:r>
            <a:r>
              <a:rPr lang="en"/>
              <a:t> upto </a:t>
            </a:r>
            <a:r>
              <a:rPr b="1" lang="en"/>
              <a:t>264 saplings</a:t>
            </a:r>
            <a:r>
              <a:rPr lang="en"/>
              <a:t> which can be planted at </a:t>
            </a:r>
            <a:r>
              <a:rPr lang="en"/>
              <a:t>varied</a:t>
            </a:r>
            <a:r>
              <a:rPr lang="en"/>
              <a:t> </a:t>
            </a:r>
            <a:r>
              <a:rPr lang="en"/>
              <a:t>spacing</a:t>
            </a:r>
            <a:r>
              <a:rPr lang="en"/>
              <a:t> of 2”, 4” or 6”.</a:t>
            </a:r>
            <a:endParaRPr/>
          </a:p>
        </p:txBody>
      </p:sp>
      <p:pic>
        <p:nvPicPr>
          <p:cNvPr id="124" name="Google Shape;124;p21"/>
          <p:cNvPicPr preferRelativeResize="0"/>
          <p:nvPr/>
        </p:nvPicPr>
        <p:blipFill rotWithShape="1">
          <a:blip r:embed="rId3">
            <a:alphaModFix/>
          </a:blip>
          <a:srcRect b="37359" l="42946" r="8017" t="15918"/>
          <a:stretch/>
        </p:blipFill>
        <p:spPr>
          <a:xfrm>
            <a:off x="811075" y="1295975"/>
            <a:ext cx="2954051" cy="1473025"/>
          </a:xfrm>
          <a:prstGeom prst="rect">
            <a:avLst/>
          </a:prstGeom>
          <a:noFill/>
          <a:ln>
            <a:noFill/>
          </a:ln>
        </p:spPr>
      </p:pic>
      <p:pic>
        <p:nvPicPr>
          <p:cNvPr id="125" name="Google Shape;125;p21"/>
          <p:cNvPicPr preferRelativeResize="0"/>
          <p:nvPr/>
        </p:nvPicPr>
        <p:blipFill rotWithShape="1">
          <a:blip r:embed="rId4">
            <a:alphaModFix/>
          </a:blip>
          <a:srcRect b="21740" l="27582" r="14227" t="8825"/>
          <a:stretch/>
        </p:blipFill>
        <p:spPr>
          <a:xfrm>
            <a:off x="811063" y="3113425"/>
            <a:ext cx="2954075" cy="184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